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1" d="100"/>
          <a:sy n="111" d="100"/>
        </p:scale>
        <p:origin x="5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88159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EDE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8016" cy="6858000"/>
          </a:xfrm>
          <a:prstGeom prst="rect">
            <a:avLst/>
          </a:prstGeom>
          <a:solidFill>
            <a:srgbClr val="3A536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4" name="Text 2"/>
          <p:cNvSpPr/>
          <p:nvPr/>
        </p:nvSpPr>
        <p:spPr>
          <a:xfrm>
            <a:off x="640080" y="123444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kern="0" spc="240" dirty="0">
                <a:solidFill>
                  <a:srgbClr val="3A53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KONZEPT  ·  MATERIAL  ·  PROTOTYP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640080" y="1691640"/>
            <a:ext cx="1097280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800" b="1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Rudi Entdecker</a:t>
            </a:r>
            <a:endParaRPr lang="en-US" sz="4800" dirty="0"/>
          </a:p>
        </p:txBody>
      </p:sp>
      <p:sp>
        <p:nvSpPr>
          <p:cNvPr id="6" name="Text 4"/>
          <p:cNvSpPr/>
          <p:nvPr/>
        </p:nvSpPr>
        <p:spPr>
          <a:xfrm>
            <a:off x="640080" y="269748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i="1" dirty="0">
                <a:solidFill>
                  <a:srgbClr val="3A53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Entdecken. Lernen. Schreiben.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640080" y="3291840"/>
            <a:ext cx="96012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Eine Lehrfigur für Lesen, Schreiben und </a:t>
            </a:r>
            <a:r>
              <a:rPr lang="en-US" sz="1600" dirty="0" err="1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Rechnen</a:t>
            </a:r>
            <a:br>
              <a:rPr lang="en-US" sz="16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sz="16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Klasse 1–4.</a:t>
            </a:r>
            <a:endParaRPr lang="en-US" sz="1600" dirty="0"/>
          </a:p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Klassische Lehre verbunden mit neuen </a:t>
            </a:r>
            <a:r>
              <a:rPr lang="en-US" sz="1600" dirty="0" err="1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Technologien</a:t>
            </a:r>
            <a:r>
              <a:rPr lang="en-US" sz="16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br>
              <a:rPr lang="en-US" sz="16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sz="1600" dirty="0" err="1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Analoges</a:t>
            </a:r>
            <a:r>
              <a:rPr lang="en-US" sz="16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Buch, </a:t>
            </a:r>
            <a:r>
              <a:rPr lang="en-US" sz="1600" dirty="0" err="1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digitales</a:t>
            </a:r>
            <a:r>
              <a:rPr lang="en-US" sz="16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Spiel, Kinderschutz zuerst.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640080" y="59893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Stufe A und B live  ·  rudi-entdecker-material.grok.me  ·  rudi-entdecker.grok.me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57200" y="6565392"/>
            <a:ext cx="9692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Lehrprojekt · Tatjana @unrealhailstorm · Grok Build · Non-commercial · Kein xAI-Produkt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11155680" y="6565392"/>
            <a:ext cx="548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000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1AC37AB7-971D-38BC-5EA8-B93B0D8EE58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724632" y="1"/>
            <a:ext cx="4613004" cy="68579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000"/>
    </mc:Choice>
    <mc:Fallback xmlns="">
      <p:transition advTm="4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EDE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3" name="Text 1"/>
          <p:cNvSpPr/>
          <p:nvPr/>
        </p:nvSpPr>
        <p:spPr>
          <a:xfrm>
            <a:off x="548640" y="347472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220" dirty="0">
                <a:solidFill>
                  <a:srgbClr val="3A53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PROTOTYP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58368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Zum Anfassen, nicht zum Behaupten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548640" y="123444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rudi-entdecker.grok.me zeigt Stufe A und B: Kind geht einen Weg, übt, schreibt ins Buch. Der Prototyp ist Lehrstück und Einladung — keine Schulbuchzulassung, kein fertiges Produkt.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2331720"/>
            <a:ext cx="11064240" cy="1115568"/>
          </a:xfrm>
          <a:prstGeom prst="roundRect">
            <a:avLst>
              <a:gd name="adj" fmla="val 6557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7" name="Text 5"/>
          <p:cNvSpPr/>
          <p:nvPr/>
        </p:nvSpPr>
        <p:spPr>
          <a:xfrm>
            <a:off x="822960" y="2468880"/>
            <a:ext cx="29260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Für Lehrkräfte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3840480" y="2496312"/>
            <a:ext cx="74980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Sehen, wie Aufgaben taxonomisch steigen. Prüfen, ob der Hybrid (Stift + Screen) im Raum tragbar ist.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548640" y="3566160"/>
            <a:ext cx="11064240" cy="1115568"/>
          </a:xfrm>
          <a:prstGeom prst="roundRect">
            <a:avLst>
              <a:gd name="adj" fmla="val 6557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0" name="Text 8"/>
          <p:cNvSpPr/>
          <p:nvPr/>
        </p:nvSpPr>
        <p:spPr>
          <a:xfrm>
            <a:off x="822960" y="3703320"/>
            <a:ext cx="29260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Für Eltern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3840480" y="3730752"/>
            <a:ext cx="74980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Sehen den Schutz: keine Accounts, keine Chats. Entscheiden selbst über Aufsicht und Einsatz.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548640" y="4800600"/>
            <a:ext cx="11064240" cy="1115568"/>
          </a:xfrm>
          <a:prstGeom prst="roundRect">
            <a:avLst>
              <a:gd name="adj" fmla="val 6557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3" name="Text 11"/>
          <p:cNvSpPr/>
          <p:nvPr/>
        </p:nvSpPr>
        <p:spPr>
          <a:xfrm>
            <a:off x="822960" y="4937760"/>
            <a:ext cx="29260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Für das Projekt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3840480" y="4965192"/>
            <a:ext cx="74980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Fehler werden sichtbar (Stilbruch, Cache, fehlendes Schild). Genau deshalb ist der Prototyp nötig.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457200" y="6565392"/>
            <a:ext cx="9692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Lehrprojekt · Tatjana @unrealhailstorm · Grok Build · Non-commercial · Kein xAI-Produkt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11155680" y="6565392"/>
            <a:ext cx="548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000"/>
    </mc:Choice>
    <mc:Fallback xmlns="">
      <p:transition advTm="4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EDE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3" name="Text 1"/>
          <p:cNvSpPr/>
          <p:nvPr/>
        </p:nvSpPr>
        <p:spPr>
          <a:xfrm>
            <a:off x="548640" y="347472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220" dirty="0">
                <a:solidFill>
                  <a:srgbClr val="3A53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KINDERSCHUTZ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58368"/>
            <a:ext cx="10972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Prävention vor Feature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48640" y="1280160"/>
            <a:ext cx="3611880" cy="914400"/>
          </a:xfrm>
          <a:prstGeom prst="roundRect">
            <a:avLst>
              <a:gd name="adj" fmla="val 8000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6" name="Text 4"/>
          <p:cNvSpPr/>
          <p:nvPr/>
        </p:nvSpPr>
        <p:spPr>
          <a:xfrm>
            <a:off x="731520" y="1554480"/>
            <a:ext cx="3246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Kein Kinderkonto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4343400" y="1280160"/>
            <a:ext cx="3611880" cy="914400"/>
          </a:xfrm>
          <a:prstGeom prst="roundRect">
            <a:avLst>
              <a:gd name="adj" fmla="val 8000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8" name="Text 6"/>
          <p:cNvSpPr/>
          <p:nvPr/>
        </p:nvSpPr>
        <p:spPr>
          <a:xfrm>
            <a:off x="4526280" y="1554480"/>
            <a:ext cx="3246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Kein Chat mit der KI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8138160" y="1280160"/>
            <a:ext cx="3611880" cy="914400"/>
          </a:xfrm>
          <a:prstGeom prst="roundRect">
            <a:avLst>
              <a:gd name="adj" fmla="val 8000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0" name="Text 8"/>
          <p:cNvSpPr/>
          <p:nvPr/>
        </p:nvSpPr>
        <p:spPr>
          <a:xfrm>
            <a:off x="8321040" y="1554480"/>
            <a:ext cx="3246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Kein Upload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548640" y="2331720"/>
            <a:ext cx="3611880" cy="914400"/>
          </a:xfrm>
          <a:prstGeom prst="roundRect">
            <a:avLst>
              <a:gd name="adj" fmla="val 8000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2" name="Text 10"/>
          <p:cNvSpPr/>
          <p:nvPr/>
        </p:nvSpPr>
        <p:spPr>
          <a:xfrm>
            <a:off x="731520" y="2606040"/>
            <a:ext cx="3246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Keine Kamera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4343400" y="2331720"/>
            <a:ext cx="3611880" cy="914400"/>
          </a:xfrm>
          <a:prstGeom prst="roundRect">
            <a:avLst>
              <a:gd name="adj" fmla="val 8000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4" name="Text 12"/>
          <p:cNvSpPr/>
          <p:nvPr/>
        </p:nvSpPr>
        <p:spPr>
          <a:xfrm>
            <a:off x="4526280" y="2606040"/>
            <a:ext cx="3246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Kein Tracking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8138160" y="2331720"/>
            <a:ext cx="3611880" cy="914400"/>
          </a:xfrm>
          <a:prstGeom prst="roundRect">
            <a:avLst>
              <a:gd name="adj" fmla="val 8000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6" name="Text 14"/>
          <p:cNvSpPr/>
          <p:nvPr/>
        </p:nvSpPr>
        <p:spPr>
          <a:xfrm>
            <a:off x="8321040" y="2606040"/>
            <a:ext cx="3246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Kein Score-Druck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548640" y="3566160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Schreiben bleibt analog. Die App erkennt keine Kinderhandschrift und speichert kein Foto vom Buch. Fortschritt nur auf dem Gerät.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548640" y="4251960"/>
            <a:ext cx="11064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Eltern und Lehrkräfte entscheiden über den Einsatz und bleiben verantwortlich für Aufsicht, Inhalte und den Schutz der ihnen anvertrauten Kinder. Nutzung auf eigene Verantwortung.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457200" y="6565392"/>
            <a:ext cx="9692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Lehrprojekt · Tatjana @unrealhailstorm · Grok Build · Non-commercial · Kein xAI-Produkt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11155680" y="6565392"/>
            <a:ext cx="548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000"/>
    </mc:Choice>
    <mc:Fallback xmlns="">
      <p:transition advTm="4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EDE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3" name="Text 1"/>
          <p:cNvSpPr/>
          <p:nvPr/>
        </p:nvSpPr>
        <p:spPr>
          <a:xfrm>
            <a:off x="548640" y="347472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220" dirty="0">
                <a:solidFill>
                  <a:srgbClr val="3A53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BEDINGUNGEN FÜR LEHRKRÄFTE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58368"/>
            <a:ext cx="10972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Technik ersetzt den Beruf nicht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548640" y="1143000"/>
            <a:ext cx="11064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Wer Lesen, Schreiben, Rechnen sichern will, braucht Haltung und Handwerk — nicht nur ein neues Tool.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1783080"/>
            <a:ext cx="3611880" cy="1920240"/>
          </a:xfrm>
          <a:prstGeom prst="roundRect">
            <a:avLst>
              <a:gd name="adj" fmla="val 3810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7" name="Text 5"/>
          <p:cNvSpPr/>
          <p:nvPr/>
        </p:nvSpPr>
        <p:spPr>
          <a:xfrm>
            <a:off x="749808" y="1965960"/>
            <a:ext cx="3200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Diagnose vor App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749808" y="2514600"/>
            <a:ext cx="32004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Wissen, wo das Kind steht. Die Wege ersetzen keine Lernstandserhebung.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343400" y="1783080"/>
            <a:ext cx="3611880" cy="1920240"/>
          </a:xfrm>
          <a:prstGeom prst="roundRect">
            <a:avLst>
              <a:gd name="adj" fmla="val 3810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0" name="Text 8"/>
          <p:cNvSpPr/>
          <p:nvPr/>
        </p:nvSpPr>
        <p:spPr>
          <a:xfrm>
            <a:off x="4544568" y="1965960"/>
            <a:ext cx="3200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Hybrid führen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4544568" y="2514600"/>
            <a:ext cx="32004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Buchauftrag wirklich ins Buch. Nicht den Stift weglassen, weil der Screen bequemer ist.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8138160" y="1783080"/>
            <a:ext cx="3611880" cy="1920240"/>
          </a:xfrm>
          <a:prstGeom prst="roundRect">
            <a:avLst>
              <a:gd name="adj" fmla="val 3810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3" name="Text 11"/>
          <p:cNvSpPr/>
          <p:nvPr/>
        </p:nvSpPr>
        <p:spPr>
          <a:xfrm>
            <a:off x="8339328" y="1965960"/>
            <a:ext cx="3200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Frontal lockern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8339328" y="2514600"/>
            <a:ext cx="32004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Kurze Impulse, dann Tun. Rudi ist Station — nicht 45 Minuten Beamer.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548640" y="3840480"/>
            <a:ext cx="3611880" cy="1920240"/>
          </a:xfrm>
          <a:prstGeom prst="roundRect">
            <a:avLst>
              <a:gd name="adj" fmla="val 3810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6" name="Text 14"/>
          <p:cNvSpPr/>
          <p:nvPr/>
        </p:nvSpPr>
        <p:spPr>
          <a:xfrm>
            <a:off x="749808" y="4023360"/>
            <a:ext cx="3200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Schutz kennen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749808" y="4572000"/>
            <a:ext cx="32004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Keine Accounts anlegen, keine Kinderfotos in die Cloud. Regeln vor der ersten Stunde.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4343400" y="3840480"/>
            <a:ext cx="3611880" cy="1920240"/>
          </a:xfrm>
          <a:prstGeom prst="roundRect">
            <a:avLst>
              <a:gd name="adj" fmla="val 3810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9" name="Text 17"/>
          <p:cNvSpPr/>
          <p:nvPr/>
        </p:nvSpPr>
        <p:spPr>
          <a:xfrm>
            <a:off x="4544568" y="4023360"/>
            <a:ext cx="3200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Eltern mitnehmen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4544568" y="4572000"/>
            <a:ext cx="32004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Erklären, warum Stift und Screen zusammengehören. Angst nicht mit Verbot beantworten.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8138160" y="3840480"/>
            <a:ext cx="3611880" cy="1920240"/>
          </a:xfrm>
          <a:prstGeom prst="roundRect">
            <a:avLst>
              <a:gd name="adj" fmla="val 3810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22" name="Text 20"/>
          <p:cNvSpPr/>
          <p:nvPr/>
        </p:nvSpPr>
        <p:spPr>
          <a:xfrm>
            <a:off x="8339328" y="4023360"/>
            <a:ext cx="3200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Selber können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8339328" y="4572000"/>
            <a:ext cx="32004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Wer Laut und Silbe nicht führen kann, kann das Spiel nicht sinnvoll einsetzen.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457200" y="6565392"/>
            <a:ext cx="9692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Lehrprojekt · Tatjana @unrealhailstorm · Grok Build · Non-commercial · Kein xAI-Produkt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11155680" y="6565392"/>
            <a:ext cx="548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000"/>
    </mc:Choice>
    <mc:Fallback xmlns="">
      <p:transition advTm="4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EDE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3" name="Text 1"/>
          <p:cNvSpPr/>
          <p:nvPr/>
        </p:nvSpPr>
        <p:spPr>
          <a:xfrm>
            <a:off x="548640" y="347472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220" dirty="0">
                <a:solidFill>
                  <a:srgbClr val="3A53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POTENTIAL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58368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Ausbaufähig — ohne die Figur zu verraten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80160"/>
            <a:ext cx="11064240" cy="1024128"/>
          </a:xfrm>
          <a:prstGeom prst="roundRect">
            <a:avLst>
              <a:gd name="adj" fmla="val 7143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6" name="Text 4"/>
          <p:cNvSpPr/>
          <p:nvPr/>
        </p:nvSpPr>
        <p:spPr>
          <a:xfrm>
            <a:off x="822960" y="1536192"/>
            <a:ext cx="2377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Sprachen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3383280" y="1481328"/>
            <a:ext cx="7955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Oberfläche DE/EN ist vorbereitet. Der Stoffpool Englisch kommt in Stufe C — nach dem deutschen Kern.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548640" y="2423160"/>
            <a:ext cx="11064240" cy="1024128"/>
          </a:xfrm>
          <a:prstGeom prst="roundRect">
            <a:avLst>
              <a:gd name="adj" fmla="val 7143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9" name="Text 7"/>
          <p:cNvSpPr/>
          <p:nvPr/>
        </p:nvSpPr>
        <p:spPr>
          <a:xfrm>
            <a:off x="822960" y="2679192"/>
            <a:ext cx="2377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Stufen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3383280" y="2624328"/>
            <a:ext cx="7955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und B live. C folgt. Dieselbe Stadt, mehr Aufgaben. Keine zweite Marke.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548640" y="3566160"/>
            <a:ext cx="11064240" cy="1024128"/>
          </a:xfrm>
          <a:prstGeom prst="roundRect">
            <a:avLst>
              <a:gd name="adj" fmla="val 7143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2" name="Text 10"/>
          <p:cNvSpPr/>
          <p:nvPr/>
        </p:nvSpPr>
        <p:spPr>
          <a:xfrm>
            <a:off x="822960" y="3822192"/>
            <a:ext cx="2377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Print + Digital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3383280" y="3767328"/>
            <a:ext cx="7955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Arbeitsblatt aus dem Brandbook, Spiel aus derselben Datei. Medienbruch bewusst, Stilbruch nicht.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48640" y="4709160"/>
            <a:ext cx="11064240" cy="1024128"/>
          </a:xfrm>
          <a:prstGeom prst="roundRect">
            <a:avLst>
              <a:gd name="adj" fmla="val 7143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5" name="Text 13"/>
          <p:cNvSpPr/>
          <p:nvPr/>
        </p:nvSpPr>
        <p:spPr>
          <a:xfrm>
            <a:off x="822960" y="4965192"/>
            <a:ext cx="2377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Weitere Fächer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3383280" y="4910328"/>
            <a:ext cx="7955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Erst die drei Basen fest. Dann vorsichtig Welt, Musik, Bewegung — nur mit neuem Schutzcheck.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457200" y="6565392"/>
            <a:ext cx="9692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Lehrprojekt · Tatjana @unrealhailstorm · Grok Build · Non-commercial · Kein xAI-Produkt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11155680" y="6565392"/>
            <a:ext cx="548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000"/>
    </mc:Choice>
    <mc:Fallback xmlns="">
      <p:transition advTm="4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EDE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8016" cy="6858000"/>
          </a:xfrm>
          <a:prstGeom prst="rect">
            <a:avLst/>
          </a:prstGeom>
          <a:solidFill>
            <a:srgbClr val="3A536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4" name="Text 2"/>
          <p:cNvSpPr/>
          <p:nvPr/>
        </p:nvSpPr>
        <p:spPr>
          <a:xfrm>
            <a:off x="640080" y="15544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Die Lösung ist nicht weniger Welt.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640080" y="2331720"/>
            <a:ext cx="10515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Sondern Lehre, die Stift und neue Technik zusammenführt — mit Schutz, mit Haltung, mit einem Kind, das Entdecker sein darf.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640080" y="3749040"/>
            <a:ext cx="5303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A53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Material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3A53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rudi-entdecker-material.grok.me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126480" y="3749040"/>
            <a:ext cx="5303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A53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Prototyp · Stufe A + B live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3A53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rudi-entdecker.grok.me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640080" y="4892040"/>
            <a:ext cx="10789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Lehrprojekt von Tatjana @unrealhailstorm mit Grok Build. Kein offizielles xAI-Produkt.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Nur zum Lernen und Ausprobieren. Non-commercial. Keine Schulbuchzulassung.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57200" y="6565392"/>
            <a:ext cx="9692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Lehrprojekt · Tatjana @unrealhailstorm · Grok Build · Non-commercial · Kein xAI-Produkt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11155680" y="6565392"/>
            <a:ext cx="548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000"/>
    </mc:Choice>
    <mc:Fallback xmlns="">
      <p:transition advTm="4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EDE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3" name="Text 1"/>
          <p:cNvSpPr/>
          <p:nvPr/>
        </p:nvSpPr>
        <p:spPr>
          <a:xfrm>
            <a:off x="548640" y="347472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220" dirty="0">
                <a:solidFill>
                  <a:srgbClr val="3A53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INTENTION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58368"/>
            <a:ext cx="10972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Konstruktiv zeigen, statt zurückzugehen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48640" y="1371600"/>
            <a:ext cx="5440680" cy="2057400"/>
          </a:xfrm>
          <a:prstGeom prst="roundRect">
            <a:avLst>
              <a:gd name="adj" fmla="val 3556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6" name="Shape 4"/>
          <p:cNvSpPr/>
          <p:nvPr/>
        </p:nvSpPr>
        <p:spPr>
          <a:xfrm>
            <a:off x="548640" y="1371600"/>
            <a:ext cx="91440" cy="2057400"/>
          </a:xfrm>
          <a:prstGeom prst="rect">
            <a:avLst/>
          </a:prstGeom>
          <a:solidFill>
            <a:srgbClr val="3A536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7" name="Text 5"/>
          <p:cNvSpPr/>
          <p:nvPr/>
        </p:nvSpPr>
        <p:spPr>
          <a:xfrm>
            <a:off x="868680" y="1554480"/>
            <a:ext cx="4937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Die Lage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868680" y="1938528"/>
            <a:ext cx="49377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PISA erinnert an das Offensichtliche: Lesen, Schreiben, Rechnen sind die Basis. Daran entscheidet sich Teilhabe — nicht an Gadgets.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6263640" y="1371600"/>
            <a:ext cx="5440680" cy="2057400"/>
          </a:xfrm>
          <a:prstGeom prst="roundRect">
            <a:avLst>
              <a:gd name="adj" fmla="val 3556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0" name="Shape 8"/>
          <p:cNvSpPr/>
          <p:nvPr/>
        </p:nvSpPr>
        <p:spPr>
          <a:xfrm>
            <a:off x="6263640" y="1371600"/>
            <a:ext cx="91440" cy="2057400"/>
          </a:xfrm>
          <a:prstGeom prst="rect">
            <a:avLst/>
          </a:prstGeom>
          <a:solidFill>
            <a:srgbClr val="3A536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1" name="Text 9"/>
          <p:cNvSpPr/>
          <p:nvPr/>
        </p:nvSpPr>
        <p:spPr>
          <a:xfrm>
            <a:off x="6583680" y="1554480"/>
            <a:ext cx="4937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Der Irrtum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583680" y="1938528"/>
            <a:ext cx="49377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 scheitert nicht an der Technologie. Es scheitert an Ausstattung, an Kompetenz und oft am Mindset — bei Lehrkräften und Eltern.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548640" y="3611880"/>
            <a:ext cx="5440680" cy="2057400"/>
          </a:xfrm>
          <a:prstGeom prst="roundRect">
            <a:avLst>
              <a:gd name="adj" fmla="val 3556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4" name="Shape 12"/>
          <p:cNvSpPr/>
          <p:nvPr/>
        </p:nvSpPr>
        <p:spPr>
          <a:xfrm>
            <a:off x="548640" y="3611880"/>
            <a:ext cx="91440" cy="2057400"/>
          </a:xfrm>
          <a:prstGeom prst="rect">
            <a:avLst/>
          </a:prstGeom>
          <a:solidFill>
            <a:srgbClr val="3A536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5" name="Text 13"/>
          <p:cNvSpPr/>
          <p:nvPr/>
        </p:nvSpPr>
        <p:spPr>
          <a:xfrm>
            <a:off x="868680" y="3794760"/>
            <a:ext cx="4937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Die falsche Antwort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868680" y="4178808"/>
            <a:ext cx="49377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Zurück hinter den Bildschirm verwehrt Kindern die Welt, in der sie leben. AI entwickelt sich weiter. Abhängen ist keine Pädagogik.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6263640" y="3611880"/>
            <a:ext cx="5440680" cy="2057400"/>
          </a:xfrm>
          <a:prstGeom prst="roundRect">
            <a:avLst>
              <a:gd name="adj" fmla="val 3556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8" name="Shape 16"/>
          <p:cNvSpPr/>
          <p:nvPr/>
        </p:nvSpPr>
        <p:spPr>
          <a:xfrm>
            <a:off x="6263640" y="3611880"/>
            <a:ext cx="91440" cy="2057400"/>
          </a:xfrm>
          <a:prstGeom prst="rect">
            <a:avLst/>
          </a:prstGeom>
          <a:solidFill>
            <a:srgbClr val="7A513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9" name="Text 17"/>
          <p:cNvSpPr/>
          <p:nvPr/>
        </p:nvSpPr>
        <p:spPr>
          <a:xfrm>
            <a:off x="6583680" y="3794760"/>
            <a:ext cx="4937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Dieses Projekt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6583680" y="4178808"/>
            <a:ext cx="49377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 kleines, ehrliches Angebot: neue Lehrform, analoges Buch plus digitales Spiel, Kinderschutz fest verdrahtet. Zum Ausprobieren, nicht als Erlass.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457200" y="6565392"/>
            <a:ext cx="9692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Lehrprojekt · Tatjana @unrealhailstorm · Grok Build · Non-commercial · Kein xAI-Produkt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11155680" y="6565392"/>
            <a:ext cx="548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000"/>
    </mc:Choice>
    <mc:Fallback xmlns="">
      <p:transition advTm="4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EDE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3" name="Text 1"/>
          <p:cNvSpPr/>
          <p:nvPr/>
        </p:nvSpPr>
        <p:spPr>
          <a:xfrm>
            <a:off x="548640" y="347472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220" dirty="0">
                <a:solidFill>
                  <a:srgbClr val="3A53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GESCHICHTE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58368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Rudi ist oft allein. Deshalb wird er Entdecker.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548640" y="1280160"/>
            <a:ext cx="640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3A53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325880" y="128016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Allein unterwegs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4389120" y="1280160"/>
            <a:ext cx="7223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Eltern arbeiten viel. Rudi geht allein zur Schule. Er ist verantwortungsbewusst — und neugierig.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548640" y="2240280"/>
            <a:ext cx="640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3A53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325880" y="224028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Die Stadt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4389120" y="2240280"/>
            <a:ext cx="7223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 spaziert, schaut Schilder, Häuser, Zahlen. Die Stadt ist sein erstes Lehrbuch.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548640" y="3200400"/>
            <a:ext cx="640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3A53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325880" y="320040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Der Traum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389120" y="3200400"/>
            <a:ext cx="7223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 will richtig lesen, schreiben, rechnen. Ihm fehlen die Mittel.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548640" y="4160520"/>
            <a:ext cx="640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3A53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325880" y="416052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Die Box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4389120" y="4160520"/>
            <a:ext cx="7223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Auf einem Spaziergang: Geschenkbox. Darin Tablet, Buch und Stift.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548640" y="5120640"/>
            <a:ext cx="640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3A53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325880" y="512064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Die Reise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4389120" y="5120640"/>
            <a:ext cx="7223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Spielend lernen — AI und Stift zusammen, nicht gegeneinander.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457200" y="6565392"/>
            <a:ext cx="9692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Lehrprojekt · Tatjana @unrealhailstorm · Grok Build · Non-commercial · Kein xAI-Produkt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1155680" y="6565392"/>
            <a:ext cx="548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000"/>
    </mc:Choice>
    <mc:Fallback xmlns="">
      <p:transition advTm="4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EDE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3" name="Text 1"/>
          <p:cNvSpPr/>
          <p:nvPr/>
        </p:nvSpPr>
        <p:spPr>
          <a:xfrm>
            <a:off x="548640" y="347472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220" dirty="0">
                <a:solidFill>
                  <a:srgbClr val="3A53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FIGUR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58368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Vorbild, nicht Maskottchen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548640" y="1188720"/>
            <a:ext cx="10972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Rudi ersetzt keine Lehrkraft. Er begleitet. Kinder sehen jemanden, der selbst lernt — unsicher, fleißig, freundlich.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1965960"/>
            <a:ext cx="2743200" cy="1965960"/>
          </a:xfrm>
          <a:prstGeom prst="roundRect">
            <a:avLst>
              <a:gd name="adj" fmla="val 3721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7" name="Text 5"/>
          <p:cNvSpPr/>
          <p:nvPr/>
        </p:nvSpPr>
        <p:spPr>
          <a:xfrm>
            <a:off x="731520" y="2148840"/>
            <a:ext cx="23774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Neugierig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731520" y="2606040"/>
            <a:ext cx="237744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Schaut hin, bevor er tippt.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3429000" y="1965960"/>
            <a:ext cx="2743200" cy="1965960"/>
          </a:xfrm>
          <a:prstGeom prst="roundRect">
            <a:avLst>
              <a:gd name="adj" fmla="val 3721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0" name="Text 8"/>
          <p:cNvSpPr/>
          <p:nvPr/>
        </p:nvSpPr>
        <p:spPr>
          <a:xfrm>
            <a:off x="3611880" y="2148840"/>
            <a:ext cx="23774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Eigenständig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3611880" y="2606040"/>
            <a:ext cx="237744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Geht seinen Weg, holt sich Hilfe.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6309360" y="1965960"/>
            <a:ext cx="2743200" cy="1965960"/>
          </a:xfrm>
          <a:prstGeom prst="roundRect">
            <a:avLst>
              <a:gd name="adj" fmla="val 3721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3" name="Text 11"/>
          <p:cNvSpPr/>
          <p:nvPr/>
        </p:nvSpPr>
        <p:spPr>
          <a:xfrm>
            <a:off x="6492240" y="2148840"/>
            <a:ext cx="23774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Verantwortlich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6492240" y="2606040"/>
            <a:ext cx="237744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Buch und Stift gehören dazu.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9189720" y="1965960"/>
            <a:ext cx="2743200" cy="1965960"/>
          </a:xfrm>
          <a:prstGeom prst="roundRect">
            <a:avLst>
              <a:gd name="adj" fmla="val 3721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6" name="Text 14"/>
          <p:cNvSpPr/>
          <p:nvPr/>
        </p:nvSpPr>
        <p:spPr>
          <a:xfrm>
            <a:off x="9372600" y="2148840"/>
            <a:ext cx="23774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Kindgerecht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9372600" y="2606040"/>
            <a:ext cx="237744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Keine Ironie, keine Werbung, keine Angst.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548640" y="4160520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Zielgruppe: Kinder Klasse 1–4, Eltern, Lehrkräfte. Deshalb muss das Spiel präventiv sicher sein — nicht nachträglich „abgesichert“.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548640" y="493776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A53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Klasse 1–4  ·  Lesen  ·  Schreiben  ·  Rechnen  ·  Hybrid analog + digital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457200" y="6565392"/>
            <a:ext cx="9692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Lehrprojekt · Tatjana @unrealhailstorm · Grok Build · Non-commercial · Kein xAI-Produkt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1155680" y="6565392"/>
            <a:ext cx="548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000"/>
    </mc:Choice>
    <mc:Fallback xmlns="">
      <p:transition advTm="4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EDE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3" name="Text 1"/>
          <p:cNvSpPr/>
          <p:nvPr/>
        </p:nvSpPr>
        <p:spPr>
          <a:xfrm>
            <a:off x="548640" y="347472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220" dirty="0">
                <a:solidFill>
                  <a:srgbClr val="3A53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PRODUKTKERN  1–4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58368"/>
            <a:ext cx="10972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Was das Spiel erfüllen muss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48640" y="1307592"/>
            <a:ext cx="438912" cy="438912"/>
          </a:xfrm>
          <a:prstGeom prst="ellipse">
            <a:avLst/>
          </a:prstGeom>
          <a:solidFill>
            <a:srgbClr val="3A536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6" name="Text 4"/>
          <p:cNvSpPr/>
          <p:nvPr/>
        </p:nvSpPr>
        <p:spPr>
          <a:xfrm>
            <a:off x="548640" y="1362456"/>
            <a:ext cx="43891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C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188720" y="1234440"/>
            <a:ext cx="2377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Interaktiv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3703320" y="1234440"/>
            <a:ext cx="7863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Das Kind handelt: tippt Laute, legt Silben, füllt Felder, schreibt ins Buch. Kein Film zum Durchklicken.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548640" y="2496312"/>
            <a:ext cx="438912" cy="438912"/>
          </a:xfrm>
          <a:prstGeom prst="ellipse">
            <a:avLst/>
          </a:prstGeom>
          <a:solidFill>
            <a:srgbClr val="3A536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0" name="Text 8"/>
          <p:cNvSpPr/>
          <p:nvPr/>
        </p:nvSpPr>
        <p:spPr>
          <a:xfrm>
            <a:off x="548640" y="2551176"/>
            <a:ext cx="43891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C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188720" y="2423160"/>
            <a:ext cx="2377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Intuitiv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3703320" y="2423160"/>
            <a:ext cx="7863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Eine Stadt, drei Wege, ein Kreis. Wenig Text, große Trefferflächen, Rudi spricht kurz.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548640" y="3685032"/>
            <a:ext cx="438912" cy="438912"/>
          </a:xfrm>
          <a:prstGeom prst="ellipse">
            <a:avLst/>
          </a:prstGeom>
          <a:solidFill>
            <a:srgbClr val="3A536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4" name="Text 12"/>
          <p:cNvSpPr/>
          <p:nvPr/>
        </p:nvSpPr>
        <p:spPr>
          <a:xfrm>
            <a:off x="548640" y="3739896"/>
            <a:ext cx="43891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C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188720" y="3611880"/>
            <a:ext cx="2377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Spielerisch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3703320" y="3611880"/>
            <a:ext cx="7863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Spannung ohne Druck. Kein Timer-Strafe, kein Streak-Verlust. Sternkarte nach der Runde.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548640" y="4873752"/>
            <a:ext cx="438912" cy="438912"/>
          </a:xfrm>
          <a:prstGeom prst="ellipse">
            <a:avLst/>
          </a:prstGeom>
          <a:solidFill>
            <a:srgbClr val="3A536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8" name="Text 16"/>
          <p:cNvSpPr/>
          <p:nvPr/>
        </p:nvSpPr>
        <p:spPr>
          <a:xfrm>
            <a:off x="548640" y="4928616"/>
            <a:ext cx="43891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C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188720" y="4800600"/>
            <a:ext cx="2377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Taxonomisch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3703320" y="4800600"/>
            <a:ext cx="7863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Finden → Üben → Verstehen. Laut vor Silbe vor Satz. Menge vor Zahl vor Rechnung.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457200" y="6565392"/>
            <a:ext cx="9692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Lehrprojekt · Tatjana @unrealhailstorm · Grok Build · Non-commercial · Kein xAI-Produkt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11155680" y="6565392"/>
            <a:ext cx="548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000"/>
    </mc:Choice>
    <mc:Fallback xmlns="">
      <p:transition advTm="4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EDE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3" name="Text 1"/>
          <p:cNvSpPr/>
          <p:nvPr/>
        </p:nvSpPr>
        <p:spPr>
          <a:xfrm>
            <a:off x="548640" y="347472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220" dirty="0">
                <a:solidFill>
                  <a:srgbClr val="3A53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PRODUKTKERN  5–8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58368"/>
            <a:ext cx="10972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Steigerung, Schutz, Lehrplan, Ausbau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48640" y="1307592"/>
            <a:ext cx="438912" cy="438912"/>
          </a:xfrm>
          <a:prstGeom prst="ellipse">
            <a:avLst/>
          </a:prstGeom>
          <a:solidFill>
            <a:srgbClr val="7A513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6" name="Text 4"/>
          <p:cNvSpPr/>
          <p:nvPr/>
        </p:nvSpPr>
        <p:spPr>
          <a:xfrm>
            <a:off x="548640" y="1362456"/>
            <a:ext cx="43891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C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188720" y="1234440"/>
            <a:ext cx="3017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Schwierigkeit steigt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4297680" y="1234440"/>
            <a:ext cx="73152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Nach Fehlern leichter, nach Treffern höher. Stufe A und B live: Texte, Sätze, Zahlenraum 20.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548640" y="2496312"/>
            <a:ext cx="438912" cy="438912"/>
          </a:xfrm>
          <a:prstGeom prst="ellipse">
            <a:avLst/>
          </a:prstGeom>
          <a:solidFill>
            <a:srgbClr val="7A513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0" name="Text 8"/>
          <p:cNvSpPr/>
          <p:nvPr/>
        </p:nvSpPr>
        <p:spPr>
          <a:xfrm>
            <a:off x="548640" y="2551176"/>
            <a:ext cx="43891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C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188720" y="2423160"/>
            <a:ext cx="3017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Sicher — vorrangig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4297680" y="2423160"/>
            <a:ext cx="73152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Kein Konto, kein Chat, kein Upload, keine Kamera. Nur Gerät. Eltern haften für den Einsatz.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548640" y="3685032"/>
            <a:ext cx="438912" cy="438912"/>
          </a:xfrm>
          <a:prstGeom prst="ellipse">
            <a:avLst/>
          </a:prstGeom>
          <a:solidFill>
            <a:srgbClr val="7A513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4" name="Text 12"/>
          <p:cNvSpPr/>
          <p:nvPr/>
        </p:nvSpPr>
        <p:spPr>
          <a:xfrm>
            <a:off x="548640" y="3739896"/>
            <a:ext cx="43891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C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188720" y="3611880"/>
            <a:ext cx="3017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Lehrinhalte 1–4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4297680" y="3611880"/>
            <a:ext cx="73152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Lesen, Schreiben, Rechnen der Grundschule. Keine Schulbuchzulassung. Begleitung, kein Ersatz.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548640" y="4873752"/>
            <a:ext cx="438912" cy="438912"/>
          </a:xfrm>
          <a:prstGeom prst="ellipse">
            <a:avLst/>
          </a:prstGeom>
          <a:solidFill>
            <a:srgbClr val="7A513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8" name="Text 16"/>
          <p:cNvSpPr/>
          <p:nvPr/>
        </p:nvSpPr>
        <p:spPr>
          <a:xfrm>
            <a:off x="548640" y="4928616"/>
            <a:ext cx="43891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C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188720" y="4800600"/>
            <a:ext cx="3017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Nützlich ergänzen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4297680" y="4800600"/>
            <a:ext cx="73152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Analoges Buch bleibt. Sprachen später (Stufe C). Klasse-Ansicht später. Nicht alles auf einmal.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457200" y="6565392"/>
            <a:ext cx="9692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Lehrprojekt · Tatjana @unrealhailstorm · Grok Build · Non-commercial · Kein xAI-Produkt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11155680" y="6565392"/>
            <a:ext cx="548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000"/>
    </mc:Choice>
    <mc:Fallback xmlns="">
      <p:transition advTm="4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EDE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3" name="Text 1"/>
          <p:cNvSpPr/>
          <p:nvPr/>
        </p:nvSpPr>
        <p:spPr>
          <a:xfrm>
            <a:off x="548640" y="347472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220" dirty="0">
                <a:solidFill>
                  <a:srgbClr val="3A53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RUDIS STADT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58368"/>
            <a:ext cx="10972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Drei Wege, ein Kreis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48640" y="1325880"/>
            <a:ext cx="3611880" cy="3383280"/>
          </a:xfrm>
          <a:prstGeom prst="roundRect">
            <a:avLst>
              <a:gd name="adj" fmla="val 2703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6" name="Shape 4"/>
          <p:cNvSpPr/>
          <p:nvPr/>
        </p:nvSpPr>
        <p:spPr>
          <a:xfrm>
            <a:off x="548640" y="1325880"/>
            <a:ext cx="3611880" cy="109728"/>
          </a:xfrm>
          <a:prstGeom prst="rect">
            <a:avLst/>
          </a:prstGeom>
          <a:solidFill>
            <a:srgbClr val="4E6A8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7" name="Text 5"/>
          <p:cNvSpPr/>
          <p:nvPr/>
        </p:nvSpPr>
        <p:spPr>
          <a:xfrm>
            <a:off x="822960" y="1600200"/>
            <a:ext cx="30632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150" dirty="0">
                <a:solidFill>
                  <a:srgbClr val="3A53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LESEN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822960" y="1920240"/>
            <a:ext cx="3063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Schilderweg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822960" y="2514600"/>
            <a:ext cx="306324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Buchstaben, Silben, kurze Sätze an den Schildern der Stadt.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4343400" y="1325880"/>
            <a:ext cx="3611880" cy="3383280"/>
          </a:xfrm>
          <a:prstGeom prst="roundRect">
            <a:avLst>
              <a:gd name="adj" fmla="val 2703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1" name="Shape 9"/>
          <p:cNvSpPr/>
          <p:nvPr/>
        </p:nvSpPr>
        <p:spPr>
          <a:xfrm>
            <a:off x="4343400" y="1325880"/>
            <a:ext cx="3611880" cy="109728"/>
          </a:xfrm>
          <a:prstGeom prst="rect">
            <a:avLst/>
          </a:prstGeom>
          <a:solidFill>
            <a:srgbClr val="7A513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2" name="Text 10"/>
          <p:cNvSpPr/>
          <p:nvPr/>
        </p:nvSpPr>
        <p:spPr>
          <a:xfrm>
            <a:off x="4617720" y="1600200"/>
            <a:ext cx="30632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150" dirty="0">
                <a:solidFill>
                  <a:srgbClr val="3A53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SCHREIBEN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4617720" y="1920240"/>
            <a:ext cx="3063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Buchweg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4617720" y="2514600"/>
            <a:ext cx="306324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Wörter legen. Abschluss analog: Wort oder Satz ins eigene Buch.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8138160" y="1325880"/>
            <a:ext cx="3611880" cy="3383280"/>
          </a:xfrm>
          <a:prstGeom prst="roundRect">
            <a:avLst>
              <a:gd name="adj" fmla="val 2703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6" name="Shape 14"/>
          <p:cNvSpPr/>
          <p:nvPr/>
        </p:nvSpPr>
        <p:spPr>
          <a:xfrm>
            <a:off x="8138160" y="1325880"/>
            <a:ext cx="3611880" cy="109728"/>
          </a:xfrm>
          <a:prstGeom prst="rect">
            <a:avLst/>
          </a:prstGeom>
          <a:solidFill>
            <a:srgbClr val="8BB4C9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7" name="Text 15"/>
          <p:cNvSpPr/>
          <p:nvPr/>
        </p:nvSpPr>
        <p:spPr>
          <a:xfrm>
            <a:off x="8412480" y="1600200"/>
            <a:ext cx="30632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150" dirty="0">
                <a:solidFill>
                  <a:srgbClr val="3A53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RECHNEN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8412480" y="1920240"/>
            <a:ext cx="3063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Zahlenweg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8412480" y="2514600"/>
            <a:ext cx="306324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Mengen, Zehnerfeld, Plus und Minus — Zahlenraum 10, dann 20.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548640" y="4937760"/>
            <a:ext cx="11064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Einheit: Ankommen → Entdecken → Aufgaben → Mini-Prüfung → Buchauftrag → Sternkarte.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457200" y="6565392"/>
            <a:ext cx="9692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Lehrprojekt · Tatjana @unrealhailstorm · Grok Build · Non-commercial · Kein xAI-Produkt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11155680" y="6565392"/>
            <a:ext cx="548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000"/>
    </mc:Choice>
    <mc:Fallback xmlns="">
      <p:transition advTm="4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EDE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3" name="Text 1"/>
          <p:cNvSpPr/>
          <p:nvPr/>
        </p:nvSpPr>
        <p:spPr>
          <a:xfrm>
            <a:off x="548640" y="347472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220" dirty="0">
                <a:solidFill>
                  <a:srgbClr val="3A53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PUNKT 8  ·  BAU IN DREI STUFEN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58368"/>
            <a:ext cx="10972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Nicht alles auf einmal. Deshalb hält es.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48640" y="1325880"/>
            <a:ext cx="3611880" cy="3520440"/>
          </a:xfrm>
          <a:prstGeom prst="roundRect">
            <a:avLst>
              <a:gd name="adj" fmla="val 2597"/>
            </a:avLst>
          </a:prstGeom>
          <a:solidFill>
            <a:srgbClr val="3A536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6" name="Text 4"/>
          <p:cNvSpPr/>
          <p:nvPr/>
        </p:nvSpPr>
        <p:spPr>
          <a:xfrm>
            <a:off x="822960" y="1554480"/>
            <a:ext cx="3063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kern="0" spc="160" dirty="0">
                <a:solidFill>
                  <a:srgbClr val="8BB4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STUFE A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822960" y="1920240"/>
            <a:ext cx="3063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FFFCF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Live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822960" y="2514600"/>
            <a:ext cx="306324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F3ED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Klasse 1–2. Drei Wege. 26 Schilder. Buch analog. Zehnerfeld. Lokal, ohne Konto.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4343400" y="1325880"/>
            <a:ext cx="3611880" cy="3520440"/>
          </a:xfrm>
          <a:prstGeom prst="roundRect">
            <a:avLst>
              <a:gd name="adj" fmla="val 2597"/>
            </a:avLst>
          </a:prstGeom>
          <a:solidFill>
            <a:srgbClr val="3A536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0" name="Text 8"/>
          <p:cNvSpPr/>
          <p:nvPr/>
        </p:nvSpPr>
        <p:spPr>
          <a:xfrm>
            <a:off x="4617720" y="1554480"/>
            <a:ext cx="3063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kern="0" spc="160" dirty="0">
                <a:solidFill>
                  <a:srgbClr val="8BB4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STUFE B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617720" y="1920240"/>
            <a:ext cx="3063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FFFCF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Live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4617720" y="2514600"/>
            <a:ext cx="306324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F3ED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Kurze Texte, Satzbau, Zahlenraum 20. Dieselben Grafiken. Keine zweite Bildwelt.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8138160" y="1325880"/>
            <a:ext cx="3611880" cy="3520440"/>
          </a:xfrm>
          <a:prstGeom prst="roundRect">
            <a:avLst>
              <a:gd name="adj" fmla="val 2597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4" name="Text 12"/>
          <p:cNvSpPr/>
          <p:nvPr/>
        </p:nvSpPr>
        <p:spPr>
          <a:xfrm>
            <a:off x="8412480" y="1554480"/>
            <a:ext cx="3063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kern="0" spc="160" dirty="0">
                <a:solidFill>
                  <a:srgbClr val="3A53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STUFE C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8412480" y="1920240"/>
            <a:ext cx="3063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Als Nächstes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8412480" y="2514600"/>
            <a:ext cx="306324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Feinere Anpassung, Klassenblick, englischer Aufgabenpool. Immer noch ohne Kinder-Chat.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457200" y="6565392"/>
            <a:ext cx="9692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Lehrprojekt · Tatjana @unrealhailstorm · Grok Build · Non-commercial · Kein xAI-Produkt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11155680" y="6565392"/>
            <a:ext cx="548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000"/>
    </mc:Choice>
    <mc:Fallback xmlns="">
      <p:transition advTm="4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EDE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3" name="Text 1"/>
          <p:cNvSpPr/>
          <p:nvPr/>
        </p:nvSpPr>
        <p:spPr>
          <a:xfrm>
            <a:off x="548640" y="347472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220" dirty="0">
                <a:solidFill>
                  <a:srgbClr val="3A53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MATERIALSEITE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58368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Das CD ist die Quelle. Nicht Dekoration.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548640" y="1188720"/>
            <a:ext cx="11064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rudi-entdecker-material.grok.me trägt Figur, Farben, Schriften, Schilder und das Manifest. Die App zeichnet Rudi nicht neu. So bleibt die Welt eine — in Print und im Spiel.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2148840"/>
            <a:ext cx="5486400" cy="1691640"/>
          </a:xfrm>
          <a:prstGeom prst="roundRect">
            <a:avLst>
              <a:gd name="adj" fmla="val 4324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7" name="Text 5"/>
          <p:cNvSpPr/>
          <p:nvPr/>
        </p:nvSpPr>
        <p:spPr>
          <a:xfrm>
            <a:off x="822960" y="2331720"/>
            <a:ext cx="4937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Farben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22960" y="2743200"/>
            <a:ext cx="49377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Papier, Tinte, Stein, Marine. Lesen Denim, Schreiben Cognac, Rechnen Himmel.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6263640" y="2148840"/>
            <a:ext cx="5486400" cy="1691640"/>
          </a:xfrm>
          <a:prstGeom prst="roundRect">
            <a:avLst>
              <a:gd name="adj" fmla="val 4324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0" name="Text 8"/>
          <p:cNvSpPr/>
          <p:nvPr/>
        </p:nvSpPr>
        <p:spPr>
          <a:xfrm>
            <a:off x="6537960" y="2331720"/>
            <a:ext cx="4937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Schriften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6537960" y="2743200"/>
            <a:ext cx="49377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Fraunces für die Marke und die Schilder. Figtree für den Lauftext.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548640" y="3977640"/>
            <a:ext cx="5486400" cy="1691640"/>
          </a:xfrm>
          <a:prstGeom prst="roundRect">
            <a:avLst>
              <a:gd name="adj" fmla="val 4324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3" name="Text 11"/>
          <p:cNvSpPr/>
          <p:nvPr/>
        </p:nvSpPr>
        <p:spPr>
          <a:xfrm>
            <a:off x="822960" y="4160520"/>
            <a:ext cx="4937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Assets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822960" y="4572000"/>
            <a:ext cx="49377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 Schilder, Figurposen, Zehnerfeld, Buch, UI. Ein Zip, ein Pfad.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6263640" y="3977640"/>
            <a:ext cx="5486400" cy="1691640"/>
          </a:xfrm>
          <a:prstGeom prst="roundRect">
            <a:avLst>
              <a:gd name="adj" fmla="val 4324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6" name="Text 14"/>
          <p:cNvSpPr/>
          <p:nvPr/>
        </p:nvSpPr>
        <p:spPr>
          <a:xfrm>
            <a:off x="6537960" y="4160520"/>
            <a:ext cx="4937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Print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6537960" y="4572000"/>
            <a:ext cx="49377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300 ppi für Arbeitsblätter. Dieselbe Figur wie auf dem Bildschirm.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457200" y="6565392"/>
            <a:ext cx="9692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Lehrprojekt · Tatjana @unrealhailstorm · Grok Build · Non-commercial · Kein xAI-Produkt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11155680" y="6565392"/>
            <a:ext cx="548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000"/>
    </mc:Choice>
    <mc:Fallback xmlns="">
      <p:transition advTm="4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1480</Words>
  <Application>Microsoft Office PowerPoint</Application>
  <PresentationFormat>Breitbild</PresentationFormat>
  <Paragraphs>202</Paragraphs>
  <Slides>14</Slides>
  <Notes>14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18" baseType="lpstr">
      <vt:lpstr>Arial</vt:lpstr>
      <vt:lpstr>Calibri</vt:lpstr>
      <vt:lpstr>Georgia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Rudi Entdecker — Konzept und Umsetzung</dc:title>
  <dc:subject>Lehrprojekt: Materialseite, Prototyp, Kinderschutz</dc:subject>
  <dc:creator>Tatjana @unrealhailstorm</dc:creator>
  <cp:lastModifiedBy>Tatjana Tagliabue</cp:lastModifiedBy>
  <cp:revision>10</cp:revision>
  <dcterms:created xsi:type="dcterms:W3CDTF">2026-08-31T11:55:52Z</dcterms:created>
  <dcterms:modified xsi:type="dcterms:W3CDTF">2026-08-31T16:15:59Z</dcterms:modified>
</cp:coreProperties>
</file>